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sldIdLst>
    <p:sldId id="256" r:id="rId2"/>
    <p:sldId id="257" r:id="rId3"/>
    <p:sldId id="258" r:id="rId4"/>
    <p:sldId id="259" r:id="rId5"/>
    <p:sldId id="273" r:id="rId6"/>
    <p:sldId id="260" r:id="rId7"/>
    <p:sldId id="274" r:id="rId8"/>
    <p:sldId id="261" r:id="rId9"/>
    <p:sldId id="262" r:id="rId10"/>
    <p:sldId id="263" r:id="rId11"/>
    <p:sldId id="275" r:id="rId12"/>
    <p:sldId id="276" r:id="rId13"/>
    <p:sldId id="277" r:id="rId14"/>
    <p:sldId id="278" r:id="rId15"/>
    <p:sldId id="279" r:id="rId16"/>
    <p:sldId id="280" r:id="rId17"/>
    <p:sldId id="281" r:id="rId18"/>
    <p:sldId id="282" r:id="rId19"/>
    <p:sldId id="270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67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DE6C8-AB1D-4204-BC9C-3366B0BF04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8426" y="889820"/>
            <a:ext cx="9989574" cy="3598606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7B9009-EE50-4EE5-B6EB-CD6EC83D3F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8426" y="4488426"/>
            <a:ext cx="6991776" cy="1302774"/>
          </a:xfrm>
        </p:spPr>
        <p:txBody>
          <a:bodyPr anchor="b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C8667E-058A-436F-B8EA-5B3A99D43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10/25/2023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680305-1AD7-482D-BFFD-6CDB83AB3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5762A1-52E9-402D-B65E-DF193E44C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0403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359C1-C098-4BF4-A55D-782F4E606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343C7E-1E8B-4D38-9B81-1AA2A8978E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A70B00-53AE-4D3F-91BE-A8D789ED9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10/25/2023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647FC7-8124-4F70-A849-B6BCC5189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7CEBE4-50DC-47DB-B699-CCC024336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5999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418279-D3B8-4C6A-AB74-9DE3777712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42322" y="997974"/>
            <a:ext cx="2349043" cy="4984956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8F733C-9309-4197-BACA-207CDC8935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997973"/>
            <a:ext cx="8404122" cy="4984956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ACD4D0-5BE6-412D-B08B-5DFFD5935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10/25/2023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021651-B786-4A39-A10F-F5231D0A2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504D2D-9379-40DE-9F45-3004BE54F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0516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87CA6-BFD9-4CB1-8892-F6B062E824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cap="none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DA8C3-9C0C-4E52-9A62-E4DB159E6B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C3EC35-E02F-41FF-9232-F90692A90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10/25/2023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D13D38-5DF1-443B-8A12-71E834FDC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5E644A-4A37-4757-9809-5B035E287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9168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6578B-CD85-4BF1-A729-E8E8079B5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383" y="1709738"/>
            <a:ext cx="10632067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8448C1-C13F-4826-8347-EEB00A6643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5383" y="4589463"/>
            <a:ext cx="10632067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06546A-957F-4C4D-9744-1177AD258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10/25/2023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DB149C-CC63-4E3A-A83D-EF637EB51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B94775-7982-41EC-B584-D51224D38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471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E4BD8-507D-48E4-A624-F16A741C3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22096"/>
            <a:ext cx="10691265" cy="112793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0A07E4-3A39-457C-A059-7DFB6039D9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15383" y="2128684"/>
            <a:ext cx="5304417" cy="384441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141E17-47CE-4A78-B0FA-0E9786DA67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128684"/>
            <a:ext cx="5219700" cy="384441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F02C13-D3ED-4044-9716-F29D79A18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10/25/2023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F334AD-FB29-4355-B5CF-85E61B4F3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5AA154-790C-4774-9C21-8C543E733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7838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7DD35-7673-4F88-86B0-634883B5E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87" y="929148"/>
            <a:ext cx="10640005" cy="76154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C820D7-3E0B-47C6-A583-C4C839C5AF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5384" y="1681163"/>
            <a:ext cx="5282192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839A7B-97D5-400F-B802-A0FF28FE9F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15384" y="2505075"/>
            <a:ext cx="5282192" cy="342377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E0ECA2-DBF1-4681-9DFA-93AFD1B371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0EBBBB-517F-4ED7-9E51-CF0F7590B4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4237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11B5C7-1E37-478F-B4B0-C7202FFE4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10/25/2023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53F7EF-507C-4CB3-86C5-8B34FFFC1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E3DEA6-E4EB-4C2A-8B4F-55EC965B6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3581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32964-A933-4B98-A141-A4B316DAF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684C9D-23DA-42B0-9DD3-7592F72E8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10/25/2023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BF8F05-876F-49D8-AE30-5BB2A91EC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3D20DA-9260-4577-BB51-789570A24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5460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2C1F24-E0A1-45A7-8EF5-92CD97993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10/25/2023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021C19-210E-46B0-9036-5D8AECC92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880FEF-487E-44DF-8615-DF2210419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9653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568EE-74C8-43A6-90BC-2DDD965CF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426" y="781665"/>
            <a:ext cx="4093599" cy="122345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1C35AC-CAE3-48CF-A3E4-A075C9FDD7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9D03EA-5FAD-4609-A2B8-624E426847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8258" y="2315497"/>
            <a:ext cx="4093599" cy="355349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58D2EA-2191-4216-B64D-067BDFE12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10/25/2023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042128-DAB4-481C-BEE6-3523E8E88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50E382-C500-4A4C-A7C6-43860383A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7718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FE98B-EACF-4251-A8AF-0D9EDD17C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342" y="1066800"/>
            <a:ext cx="4103431" cy="1317523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05F473-761A-4002-AF70-9FF878D013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066800"/>
            <a:ext cx="6172200" cy="47942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0C2E6A-F834-4540-BB00-E13CB45DC3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3342" y="2552700"/>
            <a:ext cx="4103431" cy="33162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C38EAB-AD63-415C-B263-BA1D8FBE3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10/25/2023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2E5541-B6DE-45E8-BCFE-0DFC4F574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B78D45-289B-46AF-8CB9-E6150BEA1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0162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A362AC-B59F-4AC7-B279-57DDD5336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1017346"/>
            <a:ext cx="10691265" cy="137103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6042DB-75BD-4EC1-B6D9-8A72EF940C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0635" y="2388376"/>
            <a:ext cx="10691265" cy="3636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DD1378-7C96-4079-B44C-3D86B46575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9448" y="6356350"/>
            <a:ext cx="25925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fld id="{2F3E8B1C-86EF-43CF-8304-249481088644}" type="datetimeFigureOut">
              <a:rPr lang="en-US" smtClean="0"/>
              <a:pPr/>
              <a:t>10/25/2023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9B6B78-577F-43F5-BAEE-BF72484C98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15383" y="6356350"/>
            <a:ext cx="45397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CC75B8-AF8F-4D8A-9B3D-D1951A64BA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/>
                </a:solidFill>
              </a:defRPr>
            </a:lvl1pPr>
          </a:lstStyle>
          <a:p>
            <a:fld id="{C3DB2ADC-AF19-4574-8C10-79B5B04FCA27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64F9B95-9045-48D2-B9F3-2927E98F54AA}"/>
              </a:ext>
            </a:extLst>
          </p:cNvPr>
          <p:cNvCxnSpPr>
            <a:cxnSpLocks/>
          </p:cNvCxnSpPr>
          <p:nvPr/>
        </p:nvCxnSpPr>
        <p:spPr>
          <a:xfrm>
            <a:off x="800100" y="93345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85AA86F-6A4D-4BCB-A045-D992CDC2959B}"/>
              </a:ext>
            </a:extLst>
          </p:cNvPr>
          <p:cNvCxnSpPr>
            <a:cxnSpLocks/>
          </p:cNvCxnSpPr>
          <p:nvPr/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91725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62" r:id="rId5"/>
    <p:sldLayoutId id="2147483667" r:id="rId6"/>
    <p:sldLayoutId id="2147483663" r:id="rId7"/>
    <p:sldLayoutId id="2147483664" r:id="rId8"/>
    <p:sldLayoutId id="2147483665" r:id="rId9"/>
    <p:sldLayoutId id="2147483666" r:id="rId10"/>
    <p:sldLayoutId id="2147483668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cap="all" spc="3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ired.it/lifestyle/food/2016/05/10/birra-piu-venduta-mondo/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lliedmarketresearch.com/india-pale-ale-market" TargetMode="External"/><Relationship Id="rId2" Type="http://schemas.openxmlformats.org/officeDocument/2006/relationships/hyperlink" Target="https://www.washingtonpost.com/food/2022/08/04/craft-beer-abv-ipas-nonalcoholic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grillio.com/blog/most-popular-beer-brand-state/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5ED239-DA3B-4878-9943-45F6F6A030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7699" y="871758"/>
            <a:ext cx="5227171" cy="3871143"/>
          </a:xfrm>
        </p:spPr>
        <p:txBody>
          <a:bodyPr>
            <a:normAutofit/>
          </a:bodyPr>
          <a:lstStyle/>
          <a:p>
            <a:r>
              <a:rPr lang="en-US" b="1" dirty="0"/>
              <a:t>Beer and brewery</a:t>
            </a:r>
            <a:br>
              <a:rPr lang="en-US" b="1" dirty="0"/>
            </a:br>
            <a:r>
              <a:rPr lang="en-US" b="1" dirty="0"/>
              <a:t>Analysis</a:t>
            </a:r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49149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7CC41EB-2D81-4303-9171-6401B388BA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34100"/>
            <a:ext cx="49149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A bottle of beer on ice">
            <a:extLst>
              <a:ext uri="{FF2B5EF4-FFF2-40B4-BE49-F238E27FC236}">
                <a16:creationId xmlns:a16="http://schemas.microsoft.com/office/drawing/2014/main" id="{C2F11E2D-7F58-4333-5783-278BA9DA2E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112996" y="723900"/>
            <a:ext cx="5440930" cy="457199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E8B8170-3C26-929F-832B-944F946CBF9F}"/>
              </a:ext>
            </a:extLst>
          </p:cNvPr>
          <p:cNvSpPr txBox="1"/>
          <p:nvPr/>
        </p:nvSpPr>
        <p:spPr>
          <a:xfrm>
            <a:off x="885825" y="4152900"/>
            <a:ext cx="3352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Adam Ercanbrack</a:t>
            </a:r>
          </a:p>
          <a:p>
            <a:r>
              <a:rPr lang="en-US" dirty="0"/>
              <a:t>Emmanuel Opoku</a:t>
            </a:r>
          </a:p>
        </p:txBody>
      </p:sp>
    </p:spTree>
    <p:extLst>
      <p:ext uri="{BB962C8B-B14F-4D97-AF65-F5344CB8AC3E}">
        <p14:creationId xmlns:p14="http://schemas.microsoft.com/office/powerpoint/2010/main" val="20281599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DDC553D4-6222-4317-AE3B-98879A345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280" y="281840"/>
            <a:ext cx="10058400" cy="627797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Relationship between IBU and ABV of Beers 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2B71C33-93B3-4737-9663-4FF97DEC182C}"/>
              </a:ext>
            </a:extLst>
          </p:cNvPr>
          <p:cNvGrpSpPr/>
          <p:nvPr/>
        </p:nvGrpSpPr>
        <p:grpSpPr>
          <a:xfrm>
            <a:off x="844446" y="4272813"/>
            <a:ext cx="10526964" cy="323165"/>
            <a:chOff x="844446" y="4272813"/>
            <a:chExt cx="10526964" cy="323165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AAB28FAA-2FD0-4DCA-A727-804AEEE91137}"/>
                </a:ext>
              </a:extLst>
            </p:cNvPr>
            <p:cNvCxnSpPr/>
            <p:nvPr/>
          </p:nvCxnSpPr>
          <p:spPr>
            <a:xfrm>
              <a:off x="844446" y="4463665"/>
              <a:ext cx="10526964" cy="0"/>
            </a:xfrm>
            <a:prstGeom prst="line">
              <a:avLst/>
            </a:prstGeom>
            <a:ln>
              <a:solidFill>
                <a:srgbClr val="0070C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DEC8FB9-AA37-4066-B55A-B72A120A2905}"/>
                </a:ext>
              </a:extLst>
            </p:cNvPr>
            <p:cNvSpPr txBox="1"/>
            <p:nvPr/>
          </p:nvSpPr>
          <p:spPr>
            <a:xfrm>
              <a:off x="4880347" y="4272813"/>
              <a:ext cx="1736186" cy="3231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500" dirty="0">
                  <a:latin typeface="Arial" panose="020B0604020202020204" pitchFamily="34" charset="0"/>
                  <a:cs typeface="Arial" panose="020B0604020202020204" pitchFamily="34" charset="0"/>
                </a:rPr>
                <a:t>Key Highlights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6E4A1676-0E29-4D8C-984C-94E178637873}"/>
              </a:ext>
            </a:extLst>
          </p:cNvPr>
          <p:cNvSpPr txBox="1"/>
          <p:nvPr/>
        </p:nvSpPr>
        <p:spPr>
          <a:xfrm flipH="1">
            <a:off x="814776" y="4948945"/>
            <a:ext cx="10586303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From the plot above, there does not appear to be a correlation between ABV and IBU. As most observations appear to be evenly distributed.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This point of view is confirmed further with the regression line included in the plot.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353A15-0C6F-0024-F19A-CD6D900BAB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2681" y="1088559"/>
            <a:ext cx="5021981" cy="311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664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DDC553D4-6222-4317-AE3B-98879A345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280" y="281840"/>
            <a:ext cx="10058400" cy="627797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Comparison of Ale and Indian Pale Ale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2B71C33-93B3-4737-9663-4FF97DEC182C}"/>
              </a:ext>
            </a:extLst>
          </p:cNvPr>
          <p:cNvGrpSpPr/>
          <p:nvPr/>
        </p:nvGrpSpPr>
        <p:grpSpPr>
          <a:xfrm>
            <a:off x="844446" y="4272813"/>
            <a:ext cx="10526964" cy="323165"/>
            <a:chOff x="844446" y="4272813"/>
            <a:chExt cx="10526964" cy="323165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AAB28FAA-2FD0-4DCA-A727-804AEEE91137}"/>
                </a:ext>
              </a:extLst>
            </p:cNvPr>
            <p:cNvCxnSpPr/>
            <p:nvPr/>
          </p:nvCxnSpPr>
          <p:spPr>
            <a:xfrm>
              <a:off x="844446" y="4463665"/>
              <a:ext cx="10526964" cy="0"/>
            </a:xfrm>
            <a:prstGeom prst="line">
              <a:avLst/>
            </a:prstGeom>
            <a:ln>
              <a:solidFill>
                <a:srgbClr val="0070C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DEC8FB9-AA37-4066-B55A-B72A120A2905}"/>
                </a:ext>
              </a:extLst>
            </p:cNvPr>
            <p:cNvSpPr txBox="1"/>
            <p:nvPr/>
          </p:nvSpPr>
          <p:spPr>
            <a:xfrm>
              <a:off x="4880347" y="4272813"/>
              <a:ext cx="1736186" cy="3231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500" dirty="0">
                  <a:latin typeface="Arial" panose="020B0604020202020204" pitchFamily="34" charset="0"/>
                  <a:cs typeface="Arial" panose="020B0604020202020204" pitchFamily="34" charset="0"/>
                </a:rPr>
                <a:t>Key Highlights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6E4A1676-0E29-4D8C-984C-94E178637873}"/>
              </a:ext>
            </a:extLst>
          </p:cNvPr>
          <p:cNvSpPr txBox="1"/>
          <p:nvPr/>
        </p:nvSpPr>
        <p:spPr>
          <a:xfrm flipH="1">
            <a:off x="814776" y="4948945"/>
            <a:ext cx="1058630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From the plot above, we can see that Indian Pale Ale has a higher alcohol level than most regular Ales.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The regression line shows approximately a 1.2 percent difference  in the alcohol levels.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49E022-BDF2-770F-5196-6F3ACC9ABB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4940" y="1029894"/>
            <a:ext cx="4993905" cy="3110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755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DDC553D4-6222-4317-AE3B-98879A345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280" y="281840"/>
            <a:ext cx="10058400" cy="627797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Comparison of Ale and Indian Pale Ale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2B71C33-93B3-4737-9663-4FF97DEC182C}"/>
              </a:ext>
            </a:extLst>
          </p:cNvPr>
          <p:cNvGrpSpPr/>
          <p:nvPr/>
        </p:nvGrpSpPr>
        <p:grpSpPr>
          <a:xfrm>
            <a:off x="844446" y="4272813"/>
            <a:ext cx="10526964" cy="323165"/>
            <a:chOff x="844446" y="4272813"/>
            <a:chExt cx="10526964" cy="323165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AAB28FAA-2FD0-4DCA-A727-804AEEE91137}"/>
                </a:ext>
              </a:extLst>
            </p:cNvPr>
            <p:cNvCxnSpPr/>
            <p:nvPr/>
          </p:nvCxnSpPr>
          <p:spPr>
            <a:xfrm>
              <a:off x="844446" y="4463665"/>
              <a:ext cx="10526964" cy="0"/>
            </a:xfrm>
            <a:prstGeom prst="line">
              <a:avLst/>
            </a:prstGeom>
            <a:ln>
              <a:solidFill>
                <a:srgbClr val="0070C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DEC8FB9-AA37-4066-B55A-B72A120A2905}"/>
                </a:ext>
              </a:extLst>
            </p:cNvPr>
            <p:cNvSpPr txBox="1"/>
            <p:nvPr/>
          </p:nvSpPr>
          <p:spPr>
            <a:xfrm>
              <a:off x="4880347" y="4272813"/>
              <a:ext cx="1736186" cy="3231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500" dirty="0">
                  <a:latin typeface="Arial" panose="020B0604020202020204" pitchFamily="34" charset="0"/>
                  <a:cs typeface="Arial" panose="020B0604020202020204" pitchFamily="34" charset="0"/>
                </a:rPr>
                <a:t>Key Highlights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6E4A1676-0E29-4D8C-984C-94E178637873}"/>
              </a:ext>
            </a:extLst>
          </p:cNvPr>
          <p:cNvSpPr txBox="1"/>
          <p:nvPr/>
        </p:nvSpPr>
        <p:spPr>
          <a:xfrm flipH="1">
            <a:off x="716280" y="4654518"/>
            <a:ext cx="1058630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A review of this difference using K-Nearest Neighbor (KNN) analysis shows that the sensitivity for correctly identifying ale was approximately 91 percent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This suggests that there is a clear difference between Ale and Indian Pale Ale in alcohol levels with an overall accuracy of 73 percent.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We conducted 500 iterations of this test to determine the best k fit of 13 for accuracy. There is a 95 percent chance that the correct accuracy falls between 68 and 78 percent.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2F7506-E415-7065-DDF7-5330E433BC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4983" y="1111979"/>
            <a:ext cx="2766622" cy="29584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EFAAE5C-AD8F-1D92-EDD4-F9CF4C86C6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6454" y="1029894"/>
            <a:ext cx="4993905" cy="3110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202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DDC553D4-6222-4317-AE3B-98879A345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280" y="281840"/>
            <a:ext cx="10058400" cy="627797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Comparison of Ale and Indian Pale Ale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2B71C33-93B3-4737-9663-4FF97DEC182C}"/>
              </a:ext>
            </a:extLst>
          </p:cNvPr>
          <p:cNvGrpSpPr/>
          <p:nvPr/>
        </p:nvGrpSpPr>
        <p:grpSpPr>
          <a:xfrm>
            <a:off x="844446" y="4272813"/>
            <a:ext cx="10526964" cy="323165"/>
            <a:chOff x="844446" y="4272813"/>
            <a:chExt cx="10526964" cy="323165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AAB28FAA-2FD0-4DCA-A727-804AEEE91137}"/>
                </a:ext>
              </a:extLst>
            </p:cNvPr>
            <p:cNvCxnSpPr/>
            <p:nvPr/>
          </p:nvCxnSpPr>
          <p:spPr>
            <a:xfrm>
              <a:off x="844446" y="4463665"/>
              <a:ext cx="10526964" cy="0"/>
            </a:xfrm>
            <a:prstGeom prst="line">
              <a:avLst/>
            </a:prstGeom>
            <a:ln>
              <a:solidFill>
                <a:srgbClr val="0070C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DEC8FB9-AA37-4066-B55A-B72A120A2905}"/>
                </a:ext>
              </a:extLst>
            </p:cNvPr>
            <p:cNvSpPr txBox="1"/>
            <p:nvPr/>
          </p:nvSpPr>
          <p:spPr>
            <a:xfrm>
              <a:off x="4880347" y="4272813"/>
              <a:ext cx="1736186" cy="3231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500" dirty="0">
                  <a:latin typeface="Arial" panose="020B0604020202020204" pitchFamily="34" charset="0"/>
                  <a:cs typeface="Arial" panose="020B0604020202020204" pitchFamily="34" charset="0"/>
                </a:rPr>
                <a:t>Key Highlights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6E4A1676-0E29-4D8C-984C-94E178637873}"/>
              </a:ext>
            </a:extLst>
          </p:cNvPr>
          <p:cNvSpPr txBox="1"/>
          <p:nvPr/>
        </p:nvSpPr>
        <p:spPr>
          <a:xfrm flipH="1">
            <a:off x="716280" y="4654518"/>
            <a:ext cx="1058630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A further review of this difference is confirmed with a binned comparison of Ale and Indian Pale Ale, showing that Ale has a greater number of products across all bitterness levels.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Ale tends to have more products with lower alcohol levels than with higher alcohol levels where Indian Pale Ale tends to dominate.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BF1B5F-2864-EC43-BE89-A66BB34CCD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0554" y="1012517"/>
            <a:ext cx="5051054" cy="3176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864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DDC553D4-6222-4317-AE3B-98879A345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280" y="281840"/>
            <a:ext cx="10058400" cy="627797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Beer Consumption by State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2B71C33-93B3-4737-9663-4FF97DEC182C}"/>
              </a:ext>
            </a:extLst>
          </p:cNvPr>
          <p:cNvGrpSpPr/>
          <p:nvPr/>
        </p:nvGrpSpPr>
        <p:grpSpPr>
          <a:xfrm>
            <a:off x="844446" y="4272813"/>
            <a:ext cx="10526964" cy="323165"/>
            <a:chOff x="844446" y="4272813"/>
            <a:chExt cx="10526964" cy="323165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AAB28FAA-2FD0-4DCA-A727-804AEEE91137}"/>
                </a:ext>
              </a:extLst>
            </p:cNvPr>
            <p:cNvCxnSpPr/>
            <p:nvPr/>
          </p:nvCxnSpPr>
          <p:spPr>
            <a:xfrm>
              <a:off x="844446" y="4463665"/>
              <a:ext cx="10526964" cy="0"/>
            </a:xfrm>
            <a:prstGeom prst="line">
              <a:avLst/>
            </a:prstGeom>
            <a:ln>
              <a:solidFill>
                <a:srgbClr val="0070C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DEC8FB9-AA37-4066-B55A-B72A120A2905}"/>
                </a:ext>
              </a:extLst>
            </p:cNvPr>
            <p:cNvSpPr txBox="1"/>
            <p:nvPr/>
          </p:nvSpPr>
          <p:spPr>
            <a:xfrm>
              <a:off x="4880347" y="4272813"/>
              <a:ext cx="1736186" cy="3231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500" dirty="0">
                  <a:latin typeface="Arial" panose="020B0604020202020204" pitchFamily="34" charset="0"/>
                  <a:cs typeface="Arial" panose="020B0604020202020204" pitchFamily="34" charset="0"/>
                </a:rPr>
                <a:t>Key Highlights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6E4A1676-0E29-4D8C-984C-94E178637873}"/>
              </a:ext>
            </a:extLst>
          </p:cNvPr>
          <p:cNvSpPr txBox="1"/>
          <p:nvPr/>
        </p:nvSpPr>
        <p:spPr>
          <a:xfrm flipH="1">
            <a:off x="716280" y="4654518"/>
            <a:ext cx="1058630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The highest per capita consumption rate falls to New Hampshire.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E4775B5-E5ED-3F7E-1805-7F2E6BF280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279" y="1418652"/>
            <a:ext cx="10655131" cy="2131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71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DDC553D4-6222-4317-AE3B-98879A345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280" y="281840"/>
            <a:ext cx="10058400" cy="627797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Beer Recommendations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2B71C33-93B3-4737-9663-4FF97DEC182C}"/>
              </a:ext>
            </a:extLst>
          </p:cNvPr>
          <p:cNvGrpSpPr/>
          <p:nvPr/>
        </p:nvGrpSpPr>
        <p:grpSpPr>
          <a:xfrm>
            <a:off x="844446" y="4272813"/>
            <a:ext cx="10526964" cy="323165"/>
            <a:chOff x="844446" y="4272813"/>
            <a:chExt cx="10526964" cy="323165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AAB28FAA-2FD0-4DCA-A727-804AEEE91137}"/>
                </a:ext>
              </a:extLst>
            </p:cNvPr>
            <p:cNvCxnSpPr/>
            <p:nvPr/>
          </p:nvCxnSpPr>
          <p:spPr>
            <a:xfrm>
              <a:off x="844446" y="4463665"/>
              <a:ext cx="10526964" cy="0"/>
            </a:xfrm>
            <a:prstGeom prst="line">
              <a:avLst/>
            </a:prstGeom>
            <a:ln>
              <a:solidFill>
                <a:srgbClr val="0070C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DEC8FB9-AA37-4066-B55A-B72A120A2905}"/>
                </a:ext>
              </a:extLst>
            </p:cNvPr>
            <p:cNvSpPr txBox="1"/>
            <p:nvPr/>
          </p:nvSpPr>
          <p:spPr>
            <a:xfrm>
              <a:off x="4880347" y="4272813"/>
              <a:ext cx="1736186" cy="3231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500" dirty="0">
                  <a:latin typeface="Arial" panose="020B0604020202020204" pitchFamily="34" charset="0"/>
                  <a:cs typeface="Arial" panose="020B0604020202020204" pitchFamily="34" charset="0"/>
                </a:rPr>
                <a:t>Key Highlights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6E4A1676-0E29-4D8C-984C-94E178637873}"/>
              </a:ext>
            </a:extLst>
          </p:cNvPr>
          <p:cNvSpPr txBox="1"/>
          <p:nvPr/>
        </p:nvSpPr>
        <p:spPr>
          <a:xfrm flipH="1">
            <a:off x="716280" y="4654518"/>
            <a:ext cx="10586303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Craft Beers with higher alcohol content seem to be on the rise in popularity</a:t>
            </a: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000" dirty="0">
                <a:hlinkClick r:id="rId2"/>
              </a:rPr>
              <a:t>High ABV and nonalcoholic beers are dominating the craft beer industry - The Washington Post</a:t>
            </a:r>
            <a:r>
              <a:rPr lang="en-US" sz="10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However, IPA are the best selling craft-beers and much more popular in certain regions than others. </a:t>
            </a:r>
            <a:r>
              <a:rPr lang="en-US" sz="1000" dirty="0">
                <a:hlinkClick r:id="rId3"/>
              </a:rPr>
              <a:t>India Pale Ale Market Size, Share, Growth | Analysis Report 2025 (alliedmarketresearch.com)</a:t>
            </a:r>
            <a:endParaRPr lang="en-US" sz="1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1A5F7FC-2FA4-3CDD-5C22-B0D7699509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2248" y="1047403"/>
            <a:ext cx="4610833" cy="307556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9CCD016-CE3D-119E-6B75-D72C16EB65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3103" y="1047404"/>
            <a:ext cx="4569331" cy="3225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981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DDC553D4-6222-4317-AE3B-98879A345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280" y="281840"/>
            <a:ext cx="10058400" cy="627797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Beer Recommendations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2B71C33-93B3-4737-9663-4FF97DEC182C}"/>
              </a:ext>
            </a:extLst>
          </p:cNvPr>
          <p:cNvGrpSpPr/>
          <p:nvPr/>
        </p:nvGrpSpPr>
        <p:grpSpPr>
          <a:xfrm>
            <a:off x="844446" y="4272813"/>
            <a:ext cx="10526964" cy="323165"/>
            <a:chOff x="844446" y="4272813"/>
            <a:chExt cx="10526964" cy="323165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AAB28FAA-2FD0-4DCA-A727-804AEEE91137}"/>
                </a:ext>
              </a:extLst>
            </p:cNvPr>
            <p:cNvCxnSpPr/>
            <p:nvPr/>
          </p:nvCxnSpPr>
          <p:spPr>
            <a:xfrm>
              <a:off x="844446" y="4463665"/>
              <a:ext cx="10526964" cy="0"/>
            </a:xfrm>
            <a:prstGeom prst="line">
              <a:avLst/>
            </a:prstGeom>
            <a:ln>
              <a:solidFill>
                <a:srgbClr val="0070C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DEC8FB9-AA37-4066-B55A-B72A120A2905}"/>
                </a:ext>
              </a:extLst>
            </p:cNvPr>
            <p:cNvSpPr txBox="1"/>
            <p:nvPr/>
          </p:nvSpPr>
          <p:spPr>
            <a:xfrm>
              <a:off x="4880347" y="4272813"/>
              <a:ext cx="1736186" cy="3231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500" dirty="0">
                  <a:latin typeface="Arial" panose="020B0604020202020204" pitchFamily="34" charset="0"/>
                  <a:cs typeface="Arial" panose="020B0604020202020204" pitchFamily="34" charset="0"/>
                </a:rPr>
                <a:t>Key Highlights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6E4A1676-0E29-4D8C-984C-94E178637873}"/>
              </a:ext>
            </a:extLst>
          </p:cNvPr>
          <p:cNvSpPr txBox="1"/>
          <p:nvPr/>
        </p:nvSpPr>
        <p:spPr>
          <a:xfrm flipH="1">
            <a:off x="716280" y="4654518"/>
            <a:ext cx="1058630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Indian Pale Ale is most popular in California, the most populated state.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American Ales are more broadly consumed in the south. </a:t>
            </a:r>
            <a:r>
              <a:rPr lang="en-US" sz="1000" dirty="0">
                <a:hlinkClick r:id="rId2"/>
              </a:rPr>
              <a:t>The Most Popular Beer in Every State - </a:t>
            </a:r>
            <a:r>
              <a:rPr lang="en-US" sz="1000" dirty="0" err="1">
                <a:hlinkClick r:id="rId2"/>
              </a:rPr>
              <a:t>Grillio</a:t>
            </a:r>
            <a:endParaRPr lang="en-US" sz="1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ED0766-6BB1-3521-57D6-3547BF4781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8819" y="1068594"/>
            <a:ext cx="3513322" cy="3174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304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DDC553D4-6222-4317-AE3B-98879A345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280" y="281840"/>
            <a:ext cx="10058400" cy="627797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Beer Recommendations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2B71C33-93B3-4737-9663-4FF97DEC182C}"/>
              </a:ext>
            </a:extLst>
          </p:cNvPr>
          <p:cNvGrpSpPr/>
          <p:nvPr/>
        </p:nvGrpSpPr>
        <p:grpSpPr>
          <a:xfrm>
            <a:off x="844446" y="4272813"/>
            <a:ext cx="10526964" cy="323165"/>
            <a:chOff x="844446" y="4272813"/>
            <a:chExt cx="10526964" cy="323165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AAB28FAA-2FD0-4DCA-A727-804AEEE91137}"/>
                </a:ext>
              </a:extLst>
            </p:cNvPr>
            <p:cNvCxnSpPr/>
            <p:nvPr/>
          </p:nvCxnSpPr>
          <p:spPr>
            <a:xfrm>
              <a:off x="844446" y="4463665"/>
              <a:ext cx="10526964" cy="0"/>
            </a:xfrm>
            <a:prstGeom prst="line">
              <a:avLst/>
            </a:prstGeom>
            <a:ln>
              <a:solidFill>
                <a:srgbClr val="0070C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DEC8FB9-AA37-4066-B55A-B72A120A2905}"/>
                </a:ext>
              </a:extLst>
            </p:cNvPr>
            <p:cNvSpPr txBox="1"/>
            <p:nvPr/>
          </p:nvSpPr>
          <p:spPr>
            <a:xfrm>
              <a:off x="4880347" y="4272813"/>
              <a:ext cx="1736186" cy="3231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500" dirty="0">
                  <a:latin typeface="Arial" panose="020B0604020202020204" pitchFamily="34" charset="0"/>
                  <a:cs typeface="Arial" panose="020B0604020202020204" pitchFamily="34" charset="0"/>
                </a:rPr>
                <a:t>Key Highlights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6E4A1676-0E29-4D8C-984C-94E178637873}"/>
              </a:ext>
            </a:extLst>
          </p:cNvPr>
          <p:cNvSpPr txBox="1"/>
          <p:nvPr/>
        </p:nvSpPr>
        <p:spPr>
          <a:xfrm flipH="1">
            <a:off x="716280" y="4654518"/>
            <a:ext cx="10586303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Our recommendations are to gather more information to precisely target specific regions where certain styles are popular.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There is clearly a market for Indian Pale ales on the west coast.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However, a broader number of consumers favor a more alcoholic ales, which could be a break-in market.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We can provide you with the analysis you need to make the smartest decisions for pursuing new markets.</a:t>
            </a:r>
            <a:endParaRPr lang="en-US" sz="1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16D3542-E9CE-697A-105C-B19D5604EB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9597" y="1050359"/>
            <a:ext cx="6358490" cy="3031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981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D0246690-BD0B-4937-85D5-765DA01D7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280" y="286603"/>
            <a:ext cx="10058400" cy="627797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Conclusions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80DC130-A377-4343-A5C4-45F1701A3ED1}"/>
              </a:ext>
            </a:extLst>
          </p:cNvPr>
          <p:cNvSpPr txBox="1">
            <a:spLocks/>
          </p:cNvSpPr>
          <p:nvPr/>
        </p:nvSpPr>
        <p:spPr>
          <a:xfrm>
            <a:off x="716280" y="1038077"/>
            <a:ext cx="10664456" cy="44838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The data provided is dirty but could be cleaned and augmented to provide greater insights.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American ales have greater alcohol content than IPAs.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There is a growing demand for alcohol level increases.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IPAs dominate in the west coast markets.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IPAs are increasingly competing against lagers as a beverage of choice.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We can provide the research and data to focus future development and production.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1928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B119B30-F195-45E3-AE05-A4F2D0DB7729}"/>
              </a:ext>
            </a:extLst>
          </p:cNvPr>
          <p:cNvSpPr txBox="1"/>
          <p:nvPr/>
        </p:nvSpPr>
        <p:spPr>
          <a:xfrm>
            <a:off x="5156616" y="3059668"/>
            <a:ext cx="2399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3750856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D0246690-BD0B-4937-85D5-765DA01D7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280" y="286603"/>
            <a:ext cx="10058400" cy="627797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Agenda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80DC130-A377-4343-A5C4-45F1701A3ED1}"/>
              </a:ext>
            </a:extLst>
          </p:cNvPr>
          <p:cNvSpPr txBox="1">
            <a:spLocks/>
          </p:cNvSpPr>
          <p:nvPr/>
        </p:nvSpPr>
        <p:spPr>
          <a:xfrm>
            <a:off x="716280" y="1038077"/>
            <a:ext cx="10664456" cy="2943373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 review of the data provided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– To perform exploratory data analysis on international beer bitterness(IBU) and Alcohol Volume (ABV)  by State and brewery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Data Acquisition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– Beer data and Brewery data were obtained in CSV format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Data Preparation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–Steps taken to fill the gaps for missing values.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Data Visualization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– Graphs were created using ggplot in R studio</a:t>
            </a: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 Discussion on Ales vs. Indian Pale Ales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– A deeper analysis using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knn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to determine differences between Ales and IPAs.</a:t>
            </a: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Discussion of Recommendations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– An introduction to research possibilities and market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exploitables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78657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7BFC115E-6BE5-4108-B6B2-C3250787B1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280" y="281840"/>
            <a:ext cx="10058400" cy="627797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Data Preparation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F22F3F9-370E-41FB-A997-0DC37F3AAE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44020"/>
            <a:ext cx="10515600" cy="4904343"/>
          </a:xfrm>
        </p:spPr>
        <p:txBody>
          <a:bodyPr>
            <a:normAutofit/>
          </a:bodyPr>
          <a:lstStyle/>
          <a:p>
            <a:r>
              <a:rPr lang="en-US" sz="1700" b="1" dirty="0">
                <a:latin typeface="Arial" panose="020B0604020202020204" pitchFamily="34" charset="0"/>
                <a:cs typeface="Arial" panose="020B0604020202020204" pitchFamily="34" charset="0"/>
              </a:rPr>
              <a:t>Total number of records </a:t>
            </a:r>
          </a:p>
          <a:p>
            <a:pPr lvl="1"/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Beer Dataset: 2410 records</a:t>
            </a:r>
          </a:p>
          <a:p>
            <a:pPr lvl="1"/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Brewery Dataset: 558 records</a:t>
            </a:r>
          </a:p>
          <a:p>
            <a:pPr marL="0" indent="0">
              <a:buNone/>
            </a:pPr>
            <a:endParaRPr lang="en-US" sz="17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700" b="1" dirty="0">
                <a:latin typeface="Arial" panose="020B0604020202020204" pitchFamily="34" charset="0"/>
                <a:cs typeface="Arial" panose="020B0604020202020204" pitchFamily="34" charset="0"/>
              </a:rPr>
              <a:t>Following missing values were found</a:t>
            </a:r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lvl="1"/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Beer Dataset: IBU (1005 records), ABV (62 records), Style (4 records)</a:t>
            </a:r>
          </a:p>
          <a:p>
            <a:endParaRPr lang="en-US" sz="17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700" b="1" dirty="0">
                <a:latin typeface="Arial" panose="020B0604020202020204" pitchFamily="34" charset="0"/>
                <a:cs typeface="Arial" panose="020B0604020202020204" pitchFamily="34" charset="0"/>
              </a:rPr>
              <a:t>Missing values treatment:</a:t>
            </a:r>
          </a:p>
          <a:p>
            <a:pPr lvl="1"/>
            <a:r>
              <a:rPr lang="en-US" sz="17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 do not know why there are gaps in the data </a:t>
            </a:r>
            <a:r>
              <a:rPr lang="en-US" sz="17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the IBU and ABV.</a:t>
            </a:r>
          </a:p>
          <a:p>
            <a:pPr lvl="1"/>
            <a:r>
              <a:rPr lang="en-US" sz="17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will replace those values, first by seeking open-source information on the values and secondly by taking the median of each state and replacing the remaining NA values with those median values. </a:t>
            </a:r>
          </a:p>
        </p:txBody>
      </p:sp>
    </p:spTree>
    <p:extLst>
      <p:ext uri="{BB962C8B-B14F-4D97-AF65-F5344CB8AC3E}">
        <p14:creationId xmlns:p14="http://schemas.microsoft.com/office/powerpoint/2010/main" val="1038262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97215483-AD0C-4E00-BF87-04C4DA6ACE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325F3F6-6400-4D03-AE43-A0EF8ABB4C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512" y="95701"/>
            <a:ext cx="10848975" cy="74337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cap="all" dirty="0">
                <a:latin typeface="+mj-lt"/>
                <a:cs typeface="+mj-cs"/>
              </a:rPr>
              <a:t>Number of breweries per State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7F9F470-C7B7-4B96-90CD-6D53EA020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ubtitle 2">
            <a:extLst>
              <a:ext uri="{FF2B5EF4-FFF2-40B4-BE49-F238E27FC236}">
                <a16:creationId xmlns:a16="http://schemas.microsoft.com/office/drawing/2014/main" id="{2F88F62E-85D4-46E5-84F6-86CB0BD48C6E}"/>
              </a:ext>
            </a:extLst>
          </p:cNvPr>
          <p:cNvSpPr txBox="1">
            <a:spLocks/>
          </p:cNvSpPr>
          <p:nvPr/>
        </p:nvSpPr>
        <p:spPr>
          <a:xfrm>
            <a:off x="823745" y="1041982"/>
            <a:ext cx="10568155" cy="18415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4447DA8-426A-8386-7BEC-26FB092985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712" y="957580"/>
            <a:ext cx="6667500" cy="41148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83E63D6-C369-5285-6C94-1054F3F70467}"/>
              </a:ext>
            </a:extLst>
          </p:cNvPr>
          <p:cNvSpPr txBox="1"/>
          <p:nvPr/>
        </p:nvSpPr>
        <p:spPr>
          <a:xfrm>
            <a:off x="7315200" y="1838326"/>
            <a:ext cx="436244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Colorado has the highest number of breweries with 47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DC, Delaware, ND, SD, and WV all have the least with 1 brewery each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60374E4-7147-1BD5-67CC-84846F9D82D3}"/>
              </a:ext>
            </a:extLst>
          </p:cNvPr>
          <p:cNvSpPr txBox="1"/>
          <p:nvPr/>
        </p:nvSpPr>
        <p:spPr>
          <a:xfrm>
            <a:off x="7981950" y="5219451"/>
            <a:ext cx="31146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NB: Please see the next slide for full list of breweries by state</a:t>
            </a:r>
          </a:p>
        </p:txBody>
      </p:sp>
    </p:spTree>
    <p:extLst>
      <p:ext uri="{BB962C8B-B14F-4D97-AF65-F5344CB8AC3E}">
        <p14:creationId xmlns:p14="http://schemas.microsoft.com/office/powerpoint/2010/main" val="1585205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97215483-AD0C-4E00-BF87-04C4DA6ACE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325F3F6-6400-4D03-AE43-A0EF8ABB4C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512" y="95701"/>
            <a:ext cx="10848975" cy="74337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cap="all" dirty="0">
                <a:latin typeface="+mj-lt"/>
                <a:cs typeface="+mj-cs"/>
              </a:rPr>
              <a:t>Number of breweries per State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7F9F470-C7B7-4B96-90CD-6D53EA020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ubtitle 2">
            <a:extLst>
              <a:ext uri="{FF2B5EF4-FFF2-40B4-BE49-F238E27FC236}">
                <a16:creationId xmlns:a16="http://schemas.microsoft.com/office/drawing/2014/main" id="{2F88F62E-85D4-46E5-84F6-86CB0BD48C6E}"/>
              </a:ext>
            </a:extLst>
          </p:cNvPr>
          <p:cNvSpPr txBox="1">
            <a:spLocks/>
          </p:cNvSpPr>
          <p:nvPr/>
        </p:nvSpPr>
        <p:spPr>
          <a:xfrm>
            <a:off x="846078" y="1041982"/>
            <a:ext cx="10568155" cy="18415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0039341-1487-EB10-0C22-530BAF4CA1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512" y="1041982"/>
            <a:ext cx="8534401" cy="563302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D061719-AB77-7C13-4035-D9D2BFA24259}"/>
              </a:ext>
            </a:extLst>
          </p:cNvPr>
          <p:cNvSpPr txBox="1"/>
          <p:nvPr/>
        </p:nvSpPr>
        <p:spPr>
          <a:xfrm>
            <a:off x="9141619" y="1352100"/>
            <a:ext cx="31146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Distribution of Breweries by State</a:t>
            </a:r>
          </a:p>
        </p:txBody>
      </p:sp>
    </p:spTree>
    <p:extLst>
      <p:ext uri="{BB962C8B-B14F-4D97-AF65-F5344CB8AC3E}">
        <p14:creationId xmlns:p14="http://schemas.microsoft.com/office/powerpoint/2010/main" val="3770442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DDC553D4-6222-4317-AE3B-98879A345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425" y="126148"/>
            <a:ext cx="10058400" cy="627797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Median IBU (Bitterness) by State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902F677-92AD-5A17-3EC6-94A29F43CDF6}"/>
              </a:ext>
            </a:extLst>
          </p:cNvPr>
          <p:cNvGrpSpPr/>
          <p:nvPr/>
        </p:nvGrpSpPr>
        <p:grpSpPr>
          <a:xfrm>
            <a:off x="994443" y="5143777"/>
            <a:ext cx="10526964" cy="323165"/>
            <a:chOff x="844446" y="4272813"/>
            <a:chExt cx="10526964" cy="323165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133F2D20-1F9B-532D-106C-4D39529EF0F7}"/>
                </a:ext>
              </a:extLst>
            </p:cNvPr>
            <p:cNvCxnSpPr/>
            <p:nvPr/>
          </p:nvCxnSpPr>
          <p:spPr>
            <a:xfrm>
              <a:off x="844446" y="4463665"/>
              <a:ext cx="10526964" cy="0"/>
            </a:xfrm>
            <a:prstGeom prst="line">
              <a:avLst/>
            </a:prstGeom>
            <a:ln>
              <a:solidFill>
                <a:srgbClr val="0070C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02BBB2E-7B16-A407-AF14-3DE9DD733603}"/>
                </a:ext>
              </a:extLst>
            </p:cNvPr>
            <p:cNvSpPr txBox="1"/>
            <p:nvPr/>
          </p:nvSpPr>
          <p:spPr>
            <a:xfrm>
              <a:off x="4880347" y="4272813"/>
              <a:ext cx="1736186" cy="3231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500" dirty="0">
                  <a:latin typeface="Arial" panose="020B0604020202020204" pitchFamily="34" charset="0"/>
                  <a:cs typeface="Arial" panose="020B0604020202020204" pitchFamily="34" charset="0"/>
                </a:rPr>
                <a:t>Key Highlights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BCB8EB23-9D2C-D58D-9E60-274F6962EAAD}"/>
              </a:ext>
            </a:extLst>
          </p:cNvPr>
          <p:cNvSpPr txBox="1"/>
          <p:nvPr/>
        </p:nvSpPr>
        <p:spPr>
          <a:xfrm flipH="1">
            <a:off x="746786" y="5466942"/>
            <a:ext cx="1030330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WV leads the pack in Median IBU with a level of 57.5 and followed closely by DE with a level 0f 52.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B9A593-0D92-2782-52E7-B4E951B8C3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786" y="1600200"/>
            <a:ext cx="10705408" cy="3211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108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DDC553D4-6222-4317-AE3B-98879A345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425" y="126148"/>
            <a:ext cx="10058400" cy="627797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Median Alcohol Content (ABV)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902F677-92AD-5A17-3EC6-94A29F43CDF6}"/>
              </a:ext>
            </a:extLst>
          </p:cNvPr>
          <p:cNvGrpSpPr/>
          <p:nvPr/>
        </p:nvGrpSpPr>
        <p:grpSpPr>
          <a:xfrm>
            <a:off x="994443" y="5143777"/>
            <a:ext cx="10526964" cy="323165"/>
            <a:chOff x="844446" y="4272813"/>
            <a:chExt cx="10526964" cy="323165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133F2D20-1F9B-532D-106C-4D39529EF0F7}"/>
                </a:ext>
              </a:extLst>
            </p:cNvPr>
            <p:cNvCxnSpPr/>
            <p:nvPr/>
          </p:nvCxnSpPr>
          <p:spPr>
            <a:xfrm>
              <a:off x="844446" y="4463665"/>
              <a:ext cx="10526964" cy="0"/>
            </a:xfrm>
            <a:prstGeom prst="line">
              <a:avLst/>
            </a:prstGeom>
            <a:ln>
              <a:solidFill>
                <a:srgbClr val="0070C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02BBB2E-7B16-A407-AF14-3DE9DD733603}"/>
                </a:ext>
              </a:extLst>
            </p:cNvPr>
            <p:cNvSpPr txBox="1"/>
            <p:nvPr/>
          </p:nvSpPr>
          <p:spPr>
            <a:xfrm>
              <a:off x="4880347" y="4272813"/>
              <a:ext cx="1736186" cy="3231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500" dirty="0">
                  <a:latin typeface="Arial" panose="020B0604020202020204" pitchFamily="34" charset="0"/>
                  <a:cs typeface="Arial" panose="020B0604020202020204" pitchFamily="34" charset="0"/>
                </a:rPr>
                <a:t>Key Highlights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BCB8EB23-9D2C-D58D-9E60-274F6962EAAD}"/>
              </a:ext>
            </a:extLst>
          </p:cNvPr>
          <p:cNvSpPr txBox="1"/>
          <p:nvPr/>
        </p:nvSpPr>
        <p:spPr>
          <a:xfrm flipH="1">
            <a:off x="746786" y="5466942"/>
            <a:ext cx="1030330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The median alcohol content looks to be fairly distributed across states for the most part of the data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No significant ABV outliers were detected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A53AB1-5631-EF05-A24E-26DCBA882B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786" y="1600200"/>
            <a:ext cx="10598876" cy="3179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556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DDC553D4-6222-4317-AE3B-98879A345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280" y="281840"/>
            <a:ext cx="10058400" cy="627797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Other Interesting Findings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59A3D05-763C-4511-9E24-58251F1294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9140" y="1150708"/>
            <a:ext cx="10713720" cy="83440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State with the highest average alcohol level in ( ABV) beer.</a:t>
            </a:r>
          </a:p>
          <a:p>
            <a:pPr marL="0" indent="0">
              <a:buNone/>
            </a:pPr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District of Columbia (DC) and Kentucky (KY) tied with for the top spot with an ABV level of 0.0625 each</a:t>
            </a:r>
          </a:p>
          <a:p>
            <a:pPr marL="0" indent="0">
              <a:buNone/>
            </a:pP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The most alcoholic beer was Lee Hill Series Vol. 5 – Belgian Style Quadruple Ale from Colorado with an ABV rating of 0.128.</a:t>
            </a:r>
          </a:p>
          <a:p>
            <a:pPr marL="0" indent="0">
              <a:buNone/>
            </a:pP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State with the most bitter beer on Average. (IBU)</a:t>
            </a:r>
          </a:p>
          <a:p>
            <a:pPr marL="0" indent="0">
              <a:buNone/>
            </a:pPr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West Virginia has the most bitter beer on average with a median IBU level of 57.5</a:t>
            </a:r>
          </a:p>
          <a:p>
            <a:pPr marL="0" indent="0">
              <a:buNone/>
            </a:pP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The most bitter beer was the Quaff India Style Session Ale from Oregon with an IBU rating of 138.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02357FC-346A-5EE5-849E-DC56BEF7F1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solidFill>
            <a:srgbClr val="0F0F0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Lucida Console" panose="020B0609040504020204" pitchFamily="49" charset="0"/>
              </a:rPr>
              <a:t>Lee Hill Series Vol. 5 - Belgian Style Quadrupel Ale from CO with an ABV of 0.128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3588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DDC553D4-6222-4317-AE3B-98879A345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280" y="281840"/>
            <a:ext cx="10058400" cy="627797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Summary Statistic and Distribution for ABV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13C1FAD-1AAC-4EF1-959B-F7F438646B74}"/>
              </a:ext>
            </a:extLst>
          </p:cNvPr>
          <p:cNvSpPr txBox="1"/>
          <p:nvPr/>
        </p:nvSpPr>
        <p:spPr>
          <a:xfrm flipH="1">
            <a:off x="716280" y="4792110"/>
            <a:ext cx="10586303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The distribution for ABV across the data appears to be left skewed due to some extreme outliers with most observations between 0.05 and 0.06</a:t>
            </a:r>
          </a:p>
          <a:p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5945D4B-7E88-4733-B4AA-792156A68576}"/>
              </a:ext>
            </a:extLst>
          </p:cNvPr>
          <p:cNvGrpSpPr/>
          <p:nvPr/>
        </p:nvGrpSpPr>
        <p:grpSpPr>
          <a:xfrm>
            <a:off x="844446" y="4272813"/>
            <a:ext cx="10526964" cy="323165"/>
            <a:chOff x="844446" y="4272813"/>
            <a:chExt cx="10526964" cy="323165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C12B03A2-3506-44A7-94B6-7FF184E26A12}"/>
                </a:ext>
              </a:extLst>
            </p:cNvPr>
            <p:cNvCxnSpPr/>
            <p:nvPr/>
          </p:nvCxnSpPr>
          <p:spPr>
            <a:xfrm>
              <a:off x="844446" y="4463665"/>
              <a:ext cx="10526964" cy="0"/>
            </a:xfrm>
            <a:prstGeom prst="line">
              <a:avLst/>
            </a:prstGeom>
            <a:ln>
              <a:solidFill>
                <a:srgbClr val="0070C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EC33E10-7ED9-45B5-B091-229D7B220AEA}"/>
                </a:ext>
              </a:extLst>
            </p:cNvPr>
            <p:cNvSpPr txBox="1"/>
            <p:nvPr/>
          </p:nvSpPr>
          <p:spPr>
            <a:xfrm>
              <a:off x="4880347" y="4272813"/>
              <a:ext cx="1736186" cy="3231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500" dirty="0">
                  <a:latin typeface="Arial" panose="020B0604020202020204" pitchFamily="34" charset="0"/>
                  <a:cs typeface="Arial" panose="020B0604020202020204" pitchFamily="34" charset="0"/>
                </a:rPr>
                <a:t>Key Highlights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FE1FE24A-24BF-D9EF-FBBC-5D48DBB62F6F}"/>
              </a:ext>
            </a:extLst>
          </p:cNvPr>
          <p:cNvSpPr txBox="1"/>
          <p:nvPr/>
        </p:nvSpPr>
        <p:spPr>
          <a:xfrm>
            <a:off x="618836" y="1117965"/>
            <a:ext cx="483061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 Min. 1st Qu.  Medan    Mean 3rd Qu.    Max. </a:t>
            </a:r>
          </a:p>
          <a:p>
            <a:r>
              <a:rPr lang="en-US" dirty="0"/>
              <a:t>  0.001   0.050   0.057   0.060   0.067   0.128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CC5295-15B2-E20D-4647-82B7CEDB6E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0384" y="1075408"/>
            <a:ext cx="5082452" cy="3140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203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" grpId="0"/>
      <p:bldP spid="6" grpId="0"/>
    </p:bldLst>
  </p:timing>
</p:sld>
</file>

<file path=ppt/theme/theme1.xml><?xml version="1.0" encoding="utf-8"?>
<a:theme xmlns:a="http://schemas.openxmlformats.org/drawingml/2006/main" name="ChronicleVTI">
  <a:themeElements>
    <a:clrScheme name="AnalogousFromLightSeedRightStep">
      <a:dk1>
        <a:srgbClr val="000000"/>
      </a:dk1>
      <a:lt1>
        <a:srgbClr val="FFFFFF"/>
      </a:lt1>
      <a:dk2>
        <a:srgbClr val="412524"/>
      </a:dk2>
      <a:lt2>
        <a:srgbClr val="E2E8E8"/>
      </a:lt2>
      <a:accent1>
        <a:srgbClr val="C69796"/>
      </a:accent1>
      <a:accent2>
        <a:srgbClr val="BA997F"/>
      </a:accent2>
      <a:accent3>
        <a:srgbClr val="AAA481"/>
      </a:accent3>
      <a:accent4>
        <a:srgbClr val="9BAA74"/>
      </a:accent4>
      <a:accent5>
        <a:srgbClr val="8FAC82"/>
      </a:accent5>
      <a:accent6>
        <a:srgbClr val="78B07E"/>
      </a:accent6>
      <a:hlink>
        <a:srgbClr val="568D8E"/>
      </a:hlink>
      <a:folHlink>
        <a:srgbClr val="7F7F7F"/>
      </a:folHlink>
    </a:clrScheme>
    <a:fontScheme name="Univers Calisto">
      <a:majorFont>
        <a:latin typeface="Univers Condensed"/>
        <a:ea typeface=""/>
        <a:cs typeface=""/>
      </a:majorFont>
      <a:minorFont>
        <a:latin typeface="Calisto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hronicleVTI" id="{508E4D90-5116-4BF0-876B-3F422DD1F65F}" vid="{AA21DC3D-92A8-43A4-8358-ED428371CD5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2044</TotalTime>
  <Words>1038</Words>
  <Application>Microsoft Office PowerPoint</Application>
  <PresentationFormat>Widescreen</PresentationFormat>
  <Paragraphs>95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Calisto MT</vt:lpstr>
      <vt:lpstr>Courier New</vt:lpstr>
      <vt:lpstr>Lucida Console</vt:lpstr>
      <vt:lpstr>Univers Condensed</vt:lpstr>
      <vt:lpstr>ChronicleVTI</vt:lpstr>
      <vt:lpstr>Beer and brewery Analysis</vt:lpstr>
      <vt:lpstr>Agenda</vt:lpstr>
      <vt:lpstr>Data Preparation</vt:lpstr>
      <vt:lpstr>Number of breweries per State</vt:lpstr>
      <vt:lpstr>Number of breweries per State</vt:lpstr>
      <vt:lpstr>Median IBU (Bitterness) by State</vt:lpstr>
      <vt:lpstr>Median Alcohol Content (ABV)</vt:lpstr>
      <vt:lpstr>Other Interesting Findings</vt:lpstr>
      <vt:lpstr>Summary Statistic and Distribution for ABV</vt:lpstr>
      <vt:lpstr>Relationship between IBU and ABV of Beers </vt:lpstr>
      <vt:lpstr>Comparison of Ale and Indian Pale Ale</vt:lpstr>
      <vt:lpstr>Comparison of Ale and Indian Pale Ale</vt:lpstr>
      <vt:lpstr>Comparison of Ale and Indian Pale Ale</vt:lpstr>
      <vt:lpstr>Beer Consumption by State</vt:lpstr>
      <vt:lpstr>Beer Recommendations</vt:lpstr>
      <vt:lpstr>Beer Recommendations</vt:lpstr>
      <vt:lpstr>Beer Recommendations</vt:lpstr>
      <vt:lpstr>Conclusions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Minnesota School Data Analytics (2018-2019)</dc:title>
  <dc:creator>Anoop</dc:creator>
  <cp:lastModifiedBy>Adam Ercanbrack</cp:lastModifiedBy>
  <cp:revision>199</cp:revision>
  <dcterms:created xsi:type="dcterms:W3CDTF">2021-08-19T05:55:49Z</dcterms:created>
  <dcterms:modified xsi:type="dcterms:W3CDTF">2023-10-25T20:09:28Z</dcterms:modified>
</cp:coreProperties>
</file>